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8"/>
  </p:notesMasterIdLst>
  <p:sldIdLst>
    <p:sldId id="256" r:id="rId2"/>
    <p:sldId id="273" r:id="rId3"/>
    <p:sldId id="276" r:id="rId4"/>
    <p:sldId id="275" r:id="rId5"/>
    <p:sldId id="257" r:id="rId6"/>
    <p:sldId id="263" r:id="rId7"/>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76" d="100"/>
          <a:sy n="76" d="100"/>
        </p:scale>
        <p:origin x="126" y="666"/>
      </p:cViewPr>
      <p:guideLst>
        <p:guide orient="horz" pos="2160"/>
        <p:guide pos="3840"/>
      </p:guideLst>
    </p:cSldViewPr>
  </p:slideViewPr>
  <p:notesTextViewPr>
    <p:cViewPr>
      <p:scale>
        <a:sx n="1" d="1"/>
        <a:sy n="1" d="1"/>
      </p:scale>
      <p:origin x="0" y="0"/>
    </p:cViewPr>
  </p:notesTextViewPr>
  <p:notesViewPr>
    <p:cSldViewPr snapToGrid="0">
      <p:cViewPr varScale="1">
        <p:scale>
          <a:sx n="82" d="100"/>
          <a:sy n="82" d="100"/>
        </p:scale>
        <p:origin x="203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4B4D4E7-D812-4095-A2D4-AFC2848BC569}" type="datetimeFigureOut">
              <a:rPr lang="nl-NL" smtClean="0"/>
              <a:t>10-11-2017</a:t>
            </a:fld>
            <a:endParaRPr lang="nl-NL"/>
          </a:p>
        </p:txBody>
      </p:sp>
      <p:sp>
        <p:nvSpPr>
          <p:cNvPr id="4" name="Tijdelijke aanduiding voor dia-afbeelding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72C83034-576E-473C-86B2-E5337800E37E}" type="slidenum">
              <a:rPr lang="nl-NL" smtClean="0"/>
              <a:t>‹nr.›</a:t>
            </a:fld>
            <a:endParaRPr lang="nl-NL"/>
          </a:p>
        </p:txBody>
      </p:sp>
    </p:spTree>
    <p:extLst>
      <p:ext uri="{BB962C8B-B14F-4D97-AF65-F5344CB8AC3E}">
        <p14:creationId xmlns:p14="http://schemas.microsoft.com/office/powerpoint/2010/main" val="3260470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2C83034-576E-473C-86B2-E5337800E37E}" type="slidenum">
              <a:rPr lang="nl-NL" smtClean="0"/>
              <a:t>1</a:t>
            </a:fld>
            <a:endParaRPr lang="nl-NL"/>
          </a:p>
        </p:txBody>
      </p:sp>
    </p:spTree>
    <p:extLst>
      <p:ext uri="{BB962C8B-B14F-4D97-AF65-F5344CB8AC3E}">
        <p14:creationId xmlns:p14="http://schemas.microsoft.com/office/powerpoint/2010/main" val="2788186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9.10 – 9.20: Processen: route van aanvraag naar plaatsing en werkroute van aanvraag</a:t>
            </a:r>
            <a:r>
              <a:rPr lang="nl-NL" baseline="0" dirty="0" smtClean="0"/>
              <a:t> naar plan. Functieomschrijving medewerker SIO, beoordelingsformulier, eenduidig aanmeldingsformulier</a:t>
            </a:r>
          </a:p>
          <a:p>
            <a:r>
              <a:rPr lang="nl-NL" baseline="0" dirty="0" smtClean="0"/>
              <a:t>Verbinding JGT: medewerkers onderdeel van JGT-team, afspraken over accordering plaatsing en financiën door JGT, aanvragen voor passende opvang</a:t>
            </a:r>
          </a:p>
          <a:p>
            <a:r>
              <a:rPr lang="nl-NL" baseline="0" dirty="0" smtClean="0"/>
              <a:t>Scholing: </a:t>
            </a:r>
          </a:p>
          <a:p>
            <a:r>
              <a:rPr lang="nl-NL" baseline="0" dirty="0" err="1" smtClean="0"/>
              <a:t>Financien</a:t>
            </a:r>
            <a:r>
              <a:rPr lang="nl-NL" baseline="0" dirty="0" smtClean="0"/>
              <a:t>: gemeente financiert ouders waar nodig: KOT is voorliggend. Ouderbijdrage door gemeente betaald. En als inschatting is dat ouders niet lukt om KOT aan te vragen. Insteek is zorg. Als ouders al opvang aannemen dan is de insteek opvang en dan betalen ouders opvangdeel. Mocht </a:t>
            </a:r>
            <a:r>
              <a:rPr lang="nl-NL" baseline="0" dirty="0" err="1" smtClean="0"/>
              <a:t>anavulling</a:t>
            </a:r>
            <a:r>
              <a:rPr lang="nl-NL" baseline="0" dirty="0" smtClean="0"/>
              <a:t> </a:t>
            </a:r>
            <a:r>
              <a:rPr lang="nl-NL" baseline="0" dirty="0" err="1" smtClean="0"/>
              <a:t>ikv</a:t>
            </a:r>
            <a:r>
              <a:rPr lang="nl-NL" baseline="0" dirty="0" smtClean="0"/>
              <a:t> zorg nodig zijn dan financiert gemeente.</a:t>
            </a:r>
            <a:endParaRPr lang="nl-NL" dirty="0"/>
          </a:p>
        </p:txBody>
      </p:sp>
      <p:sp>
        <p:nvSpPr>
          <p:cNvPr id="4" name="Tijdelijke aanduiding voor dianummer 3"/>
          <p:cNvSpPr>
            <a:spLocks noGrp="1"/>
          </p:cNvSpPr>
          <p:nvPr>
            <p:ph type="sldNum" sz="quarter" idx="10"/>
          </p:nvPr>
        </p:nvSpPr>
        <p:spPr/>
        <p:txBody>
          <a:bodyPr/>
          <a:lstStyle/>
          <a:p>
            <a:fld id="{72C83034-576E-473C-86B2-E5337800E37E}" type="slidenum">
              <a:rPr lang="nl-NL" smtClean="0"/>
              <a:t>5</a:t>
            </a:fld>
            <a:endParaRPr lang="nl-NL"/>
          </a:p>
        </p:txBody>
      </p:sp>
    </p:spTree>
    <p:extLst>
      <p:ext uri="{BB962C8B-B14F-4D97-AF65-F5344CB8AC3E}">
        <p14:creationId xmlns:p14="http://schemas.microsoft.com/office/powerpoint/2010/main" val="2781938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Op weg naar maart 2018. wat geven jullie</a:t>
            </a:r>
            <a:r>
              <a:rPr lang="nl-NL" baseline="0" dirty="0" smtClean="0"/>
              <a:t> ons mee voor die laatste periode.</a:t>
            </a:r>
            <a:endParaRPr lang="nl-NL" dirty="0"/>
          </a:p>
        </p:txBody>
      </p:sp>
      <p:sp>
        <p:nvSpPr>
          <p:cNvPr id="4" name="Tijdelijke aanduiding voor dianummer 3"/>
          <p:cNvSpPr>
            <a:spLocks noGrp="1"/>
          </p:cNvSpPr>
          <p:nvPr>
            <p:ph type="sldNum" sz="quarter" idx="10"/>
          </p:nvPr>
        </p:nvSpPr>
        <p:spPr/>
        <p:txBody>
          <a:bodyPr/>
          <a:lstStyle/>
          <a:p>
            <a:fld id="{72C83034-576E-473C-86B2-E5337800E37E}" type="slidenum">
              <a:rPr lang="nl-NL" smtClean="0"/>
              <a:t>6</a:t>
            </a:fld>
            <a:endParaRPr lang="nl-NL"/>
          </a:p>
        </p:txBody>
      </p:sp>
    </p:spTree>
    <p:extLst>
      <p:ext uri="{BB962C8B-B14F-4D97-AF65-F5344CB8AC3E}">
        <p14:creationId xmlns:p14="http://schemas.microsoft.com/office/powerpoint/2010/main" val="3963755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D17A0BD7-2D49-4C09-8495-D104EF476C88}" type="datetimeFigureOut">
              <a:rPr lang="nl-NL" smtClean="0"/>
              <a:t>10-11-2017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3CB971-EE96-4734-BE40-B2C864756A6C}"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477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D17A0BD7-2D49-4C09-8495-D104EF476C88}" type="datetimeFigureOut">
              <a:rPr lang="nl-NL" smtClean="0"/>
              <a:t>10-11-2017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3CB971-EE96-4734-BE40-B2C864756A6C}" type="slidenum">
              <a:rPr lang="nl-NL" smtClean="0"/>
              <a:t>‹nr.›</a:t>
            </a:fld>
            <a:endParaRPr lang="nl-NL"/>
          </a:p>
        </p:txBody>
      </p:sp>
    </p:spTree>
    <p:extLst>
      <p:ext uri="{BB962C8B-B14F-4D97-AF65-F5344CB8AC3E}">
        <p14:creationId xmlns:p14="http://schemas.microsoft.com/office/powerpoint/2010/main" val="3402914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D17A0BD7-2D49-4C09-8495-D104EF476C88}" type="datetimeFigureOut">
              <a:rPr lang="nl-NL" smtClean="0"/>
              <a:t>10-11-2017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3CB971-EE96-4734-BE40-B2C864756A6C}" type="slidenum">
              <a:rPr lang="nl-NL" smtClean="0"/>
              <a:t>‹nr.›</a:t>
            </a:fld>
            <a:endParaRPr lang="nl-NL"/>
          </a:p>
        </p:txBody>
      </p:sp>
    </p:spTree>
    <p:extLst>
      <p:ext uri="{BB962C8B-B14F-4D97-AF65-F5344CB8AC3E}">
        <p14:creationId xmlns:p14="http://schemas.microsoft.com/office/powerpoint/2010/main" val="2076574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D17A0BD7-2D49-4C09-8495-D104EF476C88}" type="datetimeFigureOut">
              <a:rPr lang="nl-NL" smtClean="0"/>
              <a:t>10-11-2017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3CB971-EE96-4734-BE40-B2C864756A6C}" type="slidenum">
              <a:rPr lang="nl-NL" smtClean="0"/>
              <a:t>‹nr.›</a:t>
            </a:fld>
            <a:endParaRPr lang="nl-NL"/>
          </a:p>
        </p:txBody>
      </p:sp>
    </p:spTree>
    <p:extLst>
      <p:ext uri="{BB962C8B-B14F-4D97-AF65-F5344CB8AC3E}">
        <p14:creationId xmlns:p14="http://schemas.microsoft.com/office/powerpoint/2010/main" val="3977457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D17A0BD7-2D49-4C09-8495-D104EF476C88}" type="datetimeFigureOut">
              <a:rPr lang="nl-NL" smtClean="0"/>
              <a:t>10-11-2017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3CB971-EE96-4734-BE40-B2C864756A6C}"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3790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D17A0BD7-2D49-4C09-8495-D104EF476C88}" type="datetimeFigureOut">
              <a:rPr lang="nl-NL" smtClean="0"/>
              <a:t>10-11-2017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D3CB971-EE96-4734-BE40-B2C864756A6C}" type="slidenum">
              <a:rPr lang="nl-NL" smtClean="0"/>
              <a:t>‹nr.›</a:t>
            </a:fld>
            <a:endParaRPr lang="nl-NL"/>
          </a:p>
        </p:txBody>
      </p:sp>
    </p:spTree>
    <p:extLst>
      <p:ext uri="{BB962C8B-B14F-4D97-AF65-F5344CB8AC3E}">
        <p14:creationId xmlns:p14="http://schemas.microsoft.com/office/powerpoint/2010/main" val="1096797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097280" y="2582335"/>
            <a:ext cx="4937760" cy="32867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217920" y="2582334"/>
            <a:ext cx="4937760" cy="32867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D17A0BD7-2D49-4C09-8495-D104EF476C88}" type="datetimeFigureOut">
              <a:rPr lang="nl-NL" smtClean="0"/>
              <a:t>10-11-2017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D3CB971-EE96-4734-BE40-B2C864756A6C}" type="slidenum">
              <a:rPr lang="nl-NL" smtClean="0"/>
              <a:t>‹nr.›</a:t>
            </a:fld>
            <a:endParaRPr lang="nl-NL"/>
          </a:p>
        </p:txBody>
      </p:sp>
    </p:spTree>
    <p:extLst>
      <p:ext uri="{BB962C8B-B14F-4D97-AF65-F5344CB8AC3E}">
        <p14:creationId xmlns:p14="http://schemas.microsoft.com/office/powerpoint/2010/main" val="392808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D17A0BD7-2D49-4C09-8495-D104EF476C88}" type="datetimeFigureOut">
              <a:rPr lang="nl-NL" smtClean="0"/>
              <a:t>10-11-2017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D3CB971-EE96-4734-BE40-B2C864756A6C}" type="slidenum">
              <a:rPr lang="nl-NL" smtClean="0"/>
              <a:t>‹nr.›</a:t>
            </a:fld>
            <a:endParaRPr lang="nl-NL"/>
          </a:p>
        </p:txBody>
      </p:sp>
    </p:spTree>
    <p:extLst>
      <p:ext uri="{BB962C8B-B14F-4D97-AF65-F5344CB8AC3E}">
        <p14:creationId xmlns:p14="http://schemas.microsoft.com/office/powerpoint/2010/main" val="124199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17A0BD7-2D49-4C09-8495-D104EF476C88}" type="datetimeFigureOut">
              <a:rPr lang="nl-NL" smtClean="0"/>
              <a:t>10-11-2017</a:t>
            </a:fld>
            <a:endParaRPr lang="nl-N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nl-NL"/>
          </a:p>
        </p:txBody>
      </p:sp>
      <p:sp>
        <p:nvSpPr>
          <p:cNvPr id="9" name="Slide Number Placeholder 8"/>
          <p:cNvSpPr>
            <a:spLocks noGrp="1"/>
          </p:cNvSpPr>
          <p:nvPr>
            <p:ph type="sldNum" sz="quarter" idx="12"/>
          </p:nvPr>
        </p:nvSpPr>
        <p:spPr/>
        <p:txBody>
          <a:bodyPr/>
          <a:lstStyle/>
          <a:p>
            <a:fld id="{9D3CB971-EE96-4734-BE40-B2C864756A6C}" type="slidenum">
              <a:rPr lang="nl-NL" smtClean="0"/>
              <a:t>‹nr.›</a:t>
            </a:fld>
            <a:endParaRPr lang="nl-NL"/>
          </a:p>
        </p:txBody>
      </p:sp>
    </p:spTree>
    <p:extLst>
      <p:ext uri="{BB962C8B-B14F-4D97-AF65-F5344CB8AC3E}">
        <p14:creationId xmlns:p14="http://schemas.microsoft.com/office/powerpoint/2010/main" val="346343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l-NL" smtClean="0"/>
              <a:t>Klik om de stijl te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17A0BD7-2D49-4C09-8495-D104EF476C88}" type="datetimeFigureOut">
              <a:rPr lang="nl-NL" smtClean="0"/>
              <a:t>10-11-2017</a:t>
            </a:fld>
            <a:endParaRPr lang="nl-N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nl-N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D3CB971-EE96-4734-BE40-B2C864756A6C}" type="slidenum">
              <a:rPr lang="nl-NL" smtClean="0"/>
              <a:t>‹nr.›</a:t>
            </a:fld>
            <a:endParaRPr lang="nl-NL"/>
          </a:p>
        </p:txBody>
      </p:sp>
    </p:spTree>
    <p:extLst>
      <p:ext uri="{BB962C8B-B14F-4D97-AF65-F5344CB8AC3E}">
        <p14:creationId xmlns:p14="http://schemas.microsoft.com/office/powerpoint/2010/main" val="2385282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D17A0BD7-2D49-4C09-8495-D104EF476C88}" type="datetimeFigureOut">
              <a:rPr lang="nl-NL" smtClean="0"/>
              <a:t>10-11-2017</a:t>
            </a:fld>
            <a:endParaRPr lang="nl-NL"/>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3CB971-EE96-4734-BE40-B2C864756A6C}" type="slidenum">
              <a:rPr lang="nl-NL" smtClean="0"/>
              <a:t>‹nr.›</a:t>
            </a:fld>
            <a:endParaRPr lang="nl-NL"/>
          </a:p>
        </p:txBody>
      </p:sp>
    </p:spTree>
    <p:extLst>
      <p:ext uri="{BB962C8B-B14F-4D97-AF65-F5344CB8AC3E}">
        <p14:creationId xmlns:p14="http://schemas.microsoft.com/office/powerpoint/2010/main" val="2899081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17A0BD7-2D49-4C09-8495-D104EF476C88}" type="datetimeFigureOut">
              <a:rPr lang="nl-NL" smtClean="0"/>
              <a:t>10-11-2017</a:t>
            </a:fld>
            <a:endParaRPr lang="nl-N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nl-N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D3CB971-EE96-4734-BE40-B2C864756A6C}" type="slidenum">
              <a:rPr lang="nl-NL" smtClean="0"/>
              <a:t>‹nr.›</a:t>
            </a:fld>
            <a:endParaRPr lang="nl-N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968294"/>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image" Target="cid:image003.png@01D19A35.E83EF7C0" TargetMode="External"/><Relationship Id="rId12"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hyperlink" Target="https://www.google.nl/url?sa=i&amp;rct=j&amp;q=&amp;esrc=s&amp;source=images&amp;cd=&amp;cad=rja&amp;uact=8&amp;ved=0ahUKEwic_NGrsbjWAhWRPFAKHRtLARkQjRwIBw&amp;url=http://www.cjglelystad.nl/&amp;psig=AFQjCNFC_65ARnordDlrIQjKQs_J2zk1sg&amp;ust=1506155648769713" TargetMode="External"/><Relationship Id="rId5" Type="http://schemas.openxmlformats.org/officeDocument/2006/relationships/image" Target="cid:image004.jpg@01D249B1.62C21010" TargetMode="External"/><Relationship Id="rId10" Type="http://schemas.openxmlformats.org/officeDocument/2006/relationships/image" Target="../media/image5.jpeg"/><Relationship Id="rId4" Type="http://schemas.openxmlformats.org/officeDocument/2006/relationships/image" Target="../media/image2.jpeg"/><Relationship Id="rId9" Type="http://schemas.openxmlformats.org/officeDocument/2006/relationships/hyperlink" Target="https://www.google.nl/url?sa=i&amp;rct=j&amp;q=&amp;esrc=s&amp;source=images&amp;cd=&amp;ved=0ahUKEwjKhubUsLjWAhVFL1AKHXUyB4oQjRwIBw&amp;url=https://www.lelystad.nl/&amp;psig=AFQjCNEcGHn4MzGPu-bKFHRldAr3j3mrWA&amp;ust=150615551314084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2015 Sterk in de Opvang\Documenten\GO-logo-CMYK.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827" y="990680"/>
            <a:ext cx="1253173" cy="734059"/>
          </a:xfrm>
          <a:prstGeom prst="rect">
            <a:avLst/>
          </a:prstGeom>
          <a:noFill/>
          <a:ln>
            <a:noFill/>
          </a:ln>
        </p:spPr>
      </p:pic>
      <p:pic>
        <p:nvPicPr>
          <p:cNvPr id="5" name="Afbeelding 4" descr="cid:image004.jpg@01D249B1.62C21010"/>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7407566" y="990680"/>
            <a:ext cx="1419225" cy="600075"/>
          </a:xfrm>
          <a:prstGeom prst="rect">
            <a:avLst/>
          </a:prstGeom>
          <a:noFill/>
          <a:ln>
            <a:noFill/>
          </a:ln>
        </p:spPr>
      </p:pic>
      <p:pic>
        <p:nvPicPr>
          <p:cNvPr id="6" name="Afbeelding 5" descr="Beschrijving: logo vitree"/>
          <p:cNvPicPr/>
          <p:nvPr/>
        </p:nvPicPr>
        <p:blipFill>
          <a:blip r:embed="rId6" r:link="rId7" cstate="print">
            <a:extLst>
              <a:ext uri="{28A0092B-C50C-407E-A947-70E740481C1C}">
                <a14:useLocalDpi xmlns:a14="http://schemas.microsoft.com/office/drawing/2010/main" val="0"/>
              </a:ext>
            </a:extLst>
          </a:blip>
          <a:srcRect/>
          <a:stretch>
            <a:fillRect/>
          </a:stretch>
        </p:blipFill>
        <p:spPr bwMode="auto">
          <a:xfrm>
            <a:off x="3652030" y="904955"/>
            <a:ext cx="1514475" cy="685800"/>
          </a:xfrm>
          <a:prstGeom prst="rect">
            <a:avLst/>
          </a:prstGeom>
          <a:noFill/>
          <a:ln>
            <a:noFill/>
          </a:ln>
        </p:spPr>
      </p:pic>
      <p:pic>
        <p:nvPicPr>
          <p:cNvPr id="7" name="Afbeelding 6" descr="P:\projecten\passende opvang\projectgroep\logo Triade,2.png"/>
          <p:cNvPicPr/>
          <p:nvPr/>
        </p:nvPicPr>
        <p:blipFill>
          <a:blip r:embed="rId8" cstate="print"/>
          <a:srcRect/>
          <a:stretch>
            <a:fillRect/>
          </a:stretch>
        </p:blipFill>
        <p:spPr bwMode="auto">
          <a:xfrm>
            <a:off x="5718597" y="1134824"/>
            <a:ext cx="1185545" cy="504190"/>
          </a:xfrm>
          <a:prstGeom prst="rect">
            <a:avLst/>
          </a:prstGeom>
          <a:noFill/>
          <a:ln w="9525">
            <a:noFill/>
            <a:miter lim="800000"/>
            <a:headEnd/>
            <a:tailEnd/>
          </a:ln>
        </p:spPr>
      </p:pic>
      <p:sp>
        <p:nvSpPr>
          <p:cNvPr id="8" name="Tekstvak 7"/>
          <p:cNvSpPr txBox="1"/>
          <p:nvPr/>
        </p:nvSpPr>
        <p:spPr>
          <a:xfrm>
            <a:off x="2574607" y="2924572"/>
            <a:ext cx="5542571" cy="1754326"/>
          </a:xfrm>
          <a:prstGeom prst="rect">
            <a:avLst/>
          </a:prstGeom>
          <a:noFill/>
        </p:spPr>
        <p:txBody>
          <a:bodyPr wrap="square" rtlCol="0">
            <a:spAutoFit/>
          </a:bodyPr>
          <a:lstStyle/>
          <a:p>
            <a:pPr algn="ctr"/>
            <a:r>
              <a:rPr lang="nl-NL" sz="5400" b="1" dirty="0" smtClean="0">
                <a:ln w="22225">
                  <a:solidFill>
                    <a:schemeClr val="accent2"/>
                  </a:solidFill>
                  <a:prstDash val="solid"/>
                </a:ln>
                <a:solidFill>
                  <a:srgbClr val="FFC000"/>
                </a:solidFill>
              </a:rPr>
              <a:t>Passende opvang Lelystad</a:t>
            </a:r>
            <a:endParaRPr lang="nl-NL" sz="5400" b="1" dirty="0">
              <a:ln w="22225">
                <a:solidFill>
                  <a:schemeClr val="accent2"/>
                </a:solidFill>
                <a:prstDash val="solid"/>
              </a:ln>
              <a:solidFill>
                <a:srgbClr val="FFC000"/>
              </a:solidFill>
            </a:endParaRPr>
          </a:p>
        </p:txBody>
      </p:sp>
      <p:sp>
        <p:nvSpPr>
          <p:cNvPr id="9" name="Tekstvak 8"/>
          <p:cNvSpPr txBox="1"/>
          <p:nvPr/>
        </p:nvSpPr>
        <p:spPr>
          <a:xfrm>
            <a:off x="3109105" y="5694065"/>
            <a:ext cx="5436104" cy="369332"/>
          </a:xfrm>
          <a:prstGeom prst="rect">
            <a:avLst/>
          </a:prstGeom>
          <a:noFill/>
        </p:spPr>
        <p:txBody>
          <a:bodyPr wrap="none" rtlCol="0">
            <a:spAutoFit/>
          </a:bodyPr>
          <a:lstStyle/>
          <a:p>
            <a:r>
              <a:rPr lang="nl-NL" b="1" dirty="0" smtClean="0">
                <a:solidFill>
                  <a:srgbClr val="002060"/>
                </a:solidFill>
              </a:rPr>
              <a:t>Stadsdeelbijeenkomsten passend onderwijs 21-11-2017</a:t>
            </a:r>
            <a:endParaRPr lang="nl-NL" b="1" dirty="0">
              <a:solidFill>
                <a:srgbClr val="002060"/>
              </a:solidFill>
            </a:endParaRPr>
          </a:p>
        </p:txBody>
      </p:sp>
      <p:pic>
        <p:nvPicPr>
          <p:cNvPr id="11" name="Afbeelding 10" descr="Afbeeldingsresultaat voor gemeente lelystad">
            <a:hlinkClick r:id="rId9" tgtFrame="&quot;_blank&quo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190964" y="1639014"/>
            <a:ext cx="1571625" cy="1571625"/>
          </a:xfrm>
          <a:prstGeom prst="rect">
            <a:avLst/>
          </a:prstGeom>
          <a:noFill/>
          <a:ln>
            <a:noFill/>
          </a:ln>
        </p:spPr>
      </p:pic>
      <p:pic>
        <p:nvPicPr>
          <p:cNvPr id="12" name="Afbeelding 11" descr="Afbeeldingsresultaat voor jgt lelystad">
            <a:hlinkClick r:id="rId11" tgtFrame="&quot;_blank&quo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9558774" y="3721099"/>
            <a:ext cx="1993609" cy="807283"/>
          </a:xfrm>
          <a:prstGeom prst="rect">
            <a:avLst/>
          </a:prstGeom>
          <a:noFill/>
          <a:ln>
            <a:noFill/>
          </a:ln>
        </p:spPr>
      </p:pic>
    </p:spTree>
    <p:extLst>
      <p:ext uri="{BB962C8B-B14F-4D97-AF65-F5344CB8AC3E}">
        <p14:creationId xmlns:p14="http://schemas.microsoft.com/office/powerpoint/2010/main" val="1513333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solidFill>
                  <a:srgbClr val="1CADE4">
                    <a:lumMod val="75000"/>
                  </a:srgbClr>
                </a:solidFill>
              </a:rPr>
              <a:t>Tussenstand project </a:t>
            </a:r>
            <a:r>
              <a:rPr lang="nl-NL" b="1" dirty="0" smtClean="0">
                <a:solidFill>
                  <a:srgbClr val="1CADE4">
                    <a:lumMod val="75000"/>
                  </a:srgbClr>
                </a:solidFill>
              </a:rPr>
              <a:t>Passende </a:t>
            </a:r>
            <a:r>
              <a:rPr lang="nl-NL" b="1" dirty="0">
                <a:solidFill>
                  <a:srgbClr val="1CADE4">
                    <a:lumMod val="75000"/>
                  </a:srgbClr>
                </a:solidFill>
              </a:rPr>
              <a:t>O</a:t>
            </a:r>
            <a:r>
              <a:rPr lang="nl-NL" b="1" dirty="0" smtClean="0">
                <a:solidFill>
                  <a:srgbClr val="1CADE4">
                    <a:lumMod val="75000"/>
                  </a:srgbClr>
                </a:solidFill>
              </a:rPr>
              <a:t>pvang</a:t>
            </a:r>
            <a:endParaRPr lang="nl-NL" dirty="0"/>
          </a:p>
        </p:txBody>
      </p:sp>
      <p:sp>
        <p:nvSpPr>
          <p:cNvPr id="3" name="Tijdelijke aanduiding voor inhoud 2"/>
          <p:cNvSpPr>
            <a:spLocks noGrp="1"/>
          </p:cNvSpPr>
          <p:nvPr>
            <p:ph idx="1"/>
          </p:nvPr>
        </p:nvSpPr>
        <p:spPr/>
        <p:txBody>
          <a:bodyPr>
            <a:normAutofit fontScale="85000" lnSpcReduction="10000"/>
          </a:bodyPr>
          <a:lstStyle/>
          <a:p>
            <a:pPr>
              <a:buFont typeface="Courier New" panose="02070309020205020404" pitchFamily="49" charset="0"/>
              <a:buChar char="o"/>
            </a:pPr>
            <a:r>
              <a:rPr lang="nl-NL" sz="4400" dirty="0">
                <a:solidFill>
                  <a:srgbClr val="002060"/>
                </a:solidFill>
              </a:rPr>
              <a:t> </a:t>
            </a:r>
            <a:r>
              <a:rPr lang="nl-NL" sz="4400" dirty="0" smtClean="0">
                <a:solidFill>
                  <a:srgbClr val="002060"/>
                </a:solidFill>
              </a:rPr>
              <a:t>Looptijd maart 2016 – maart 2018</a:t>
            </a:r>
          </a:p>
          <a:p>
            <a:pPr>
              <a:buFont typeface="Courier New" panose="02070309020205020404" pitchFamily="49" charset="0"/>
              <a:buChar char="o"/>
            </a:pPr>
            <a:r>
              <a:rPr lang="nl-NL" sz="4400" dirty="0">
                <a:solidFill>
                  <a:srgbClr val="002060"/>
                </a:solidFill>
              </a:rPr>
              <a:t> </a:t>
            </a:r>
            <a:r>
              <a:rPr lang="nl-NL" sz="4400" dirty="0" smtClean="0">
                <a:solidFill>
                  <a:srgbClr val="002060"/>
                </a:solidFill>
              </a:rPr>
              <a:t>Vanaf oktober 2017: Borging van werkwijze</a:t>
            </a:r>
          </a:p>
          <a:p>
            <a:pPr>
              <a:buFont typeface="Courier New" panose="02070309020205020404" pitchFamily="49" charset="0"/>
              <a:buChar char="o"/>
            </a:pPr>
            <a:r>
              <a:rPr lang="nl-NL" sz="4400" dirty="0">
                <a:solidFill>
                  <a:srgbClr val="002060"/>
                </a:solidFill>
              </a:rPr>
              <a:t> </a:t>
            </a:r>
            <a:r>
              <a:rPr lang="nl-NL" sz="4400" dirty="0" smtClean="0">
                <a:solidFill>
                  <a:srgbClr val="002060"/>
                </a:solidFill>
              </a:rPr>
              <a:t>133 ondersteuningsvragen ingediend en opgepakt</a:t>
            </a:r>
          </a:p>
          <a:p>
            <a:pPr>
              <a:buFont typeface="Courier New" panose="02070309020205020404" pitchFamily="49" charset="0"/>
              <a:buChar char="o"/>
            </a:pPr>
            <a:r>
              <a:rPr lang="nl-NL" sz="4400" dirty="0">
                <a:solidFill>
                  <a:srgbClr val="002060"/>
                </a:solidFill>
              </a:rPr>
              <a:t> </a:t>
            </a:r>
            <a:r>
              <a:rPr lang="nl-NL" sz="4400" dirty="0" smtClean="0">
                <a:solidFill>
                  <a:srgbClr val="002060"/>
                </a:solidFill>
              </a:rPr>
              <a:t>60% 0 - 4 jaar (KDV, PSZ) </a:t>
            </a:r>
          </a:p>
          <a:p>
            <a:pPr>
              <a:buFont typeface="Courier New" panose="02070309020205020404" pitchFamily="49" charset="0"/>
              <a:buChar char="o"/>
            </a:pPr>
            <a:r>
              <a:rPr lang="nl-NL" sz="4400" dirty="0" smtClean="0">
                <a:solidFill>
                  <a:srgbClr val="002060"/>
                </a:solidFill>
              </a:rPr>
              <a:t> 40% BSO 4+</a:t>
            </a:r>
          </a:p>
          <a:p>
            <a:pPr>
              <a:buFont typeface="Courier New" panose="02070309020205020404" pitchFamily="49" charset="0"/>
              <a:buChar char="o"/>
            </a:pPr>
            <a:r>
              <a:rPr lang="nl-NL" sz="4400" dirty="0">
                <a:solidFill>
                  <a:srgbClr val="002060"/>
                </a:solidFill>
              </a:rPr>
              <a:t> P</a:t>
            </a:r>
            <a:r>
              <a:rPr lang="nl-NL" sz="4400" dirty="0" smtClean="0">
                <a:solidFill>
                  <a:srgbClr val="002060"/>
                </a:solidFill>
              </a:rPr>
              <a:t>iek bij 3 jaar </a:t>
            </a:r>
            <a:endParaRPr lang="nl-NL" sz="4400" dirty="0">
              <a:solidFill>
                <a:srgbClr val="002060"/>
              </a:solidFill>
            </a:endParaRPr>
          </a:p>
        </p:txBody>
      </p:sp>
    </p:spTree>
    <p:extLst>
      <p:ext uri="{BB962C8B-B14F-4D97-AF65-F5344CB8AC3E}">
        <p14:creationId xmlns:p14="http://schemas.microsoft.com/office/powerpoint/2010/main" val="1357227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27300" y="749300"/>
            <a:ext cx="7531100" cy="5600699"/>
          </a:xfrm>
          <a:prstGeom prst="rect">
            <a:avLst/>
          </a:prstGeom>
          <a:noFill/>
        </p:spPr>
      </p:pic>
    </p:spTree>
    <p:extLst>
      <p:ext uri="{BB962C8B-B14F-4D97-AF65-F5344CB8AC3E}">
        <p14:creationId xmlns:p14="http://schemas.microsoft.com/office/powerpoint/2010/main" val="3929399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solidFill>
                  <a:srgbClr val="1CADE4">
                    <a:lumMod val="75000"/>
                  </a:srgbClr>
                </a:solidFill>
              </a:rPr>
              <a:t>Tussenstand project </a:t>
            </a:r>
            <a:r>
              <a:rPr lang="nl-NL" b="1" dirty="0" smtClean="0">
                <a:solidFill>
                  <a:srgbClr val="1CADE4">
                    <a:lumMod val="75000"/>
                  </a:srgbClr>
                </a:solidFill>
              </a:rPr>
              <a:t>Passende </a:t>
            </a:r>
            <a:r>
              <a:rPr lang="nl-NL" b="1" dirty="0">
                <a:solidFill>
                  <a:srgbClr val="1CADE4">
                    <a:lumMod val="75000"/>
                  </a:srgbClr>
                </a:solidFill>
              </a:rPr>
              <a:t>O</a:t>
            </a:r>
            <a:r>
              <a:rPr lang="nl-NL" b="1" dirty="0" smtClean="0">
                <a:solidFill>
                  <a:srgbClr val="1CADE4">
                    <a:lumMod val="75000"/>
                  </a:srgbClr>
                </a:solidFill>
              </a:rPr>
              <a:t>pvang</a:t>
            </a:r>
            <a:endParaRPr lang="nl-NL" dirty="0"/>
          </a:p>
        </p:txBody>
      </p:sp>
      <p:sp>
        <p:nvSpPr>
          <p:cNvPr id="3" name="Tijdelijke aanduiding voor inhoud 2"/>
          <p:cNvSpPr>
            <a:spLocks noGrp="1"/>
          </p:cNvSpPr>
          <p:nvPr>
            <p:ph idx="1"/>
          </p:nvPr>
        </p:nvSpPr>
        <p:spPr/>
        <p:txBody>
          <a:bodyPr>
            <a:normAutofit fontScale="92500" lnSpcReduction="10000"/>
          </a:bodyPr>
          <a:lstStyle/>
          <a:p>
            <a:pPr>
              <a:buFont typeface="Courier New" panose="02070309020205020404" pitchFamily="49" charset="0"/>
              <a:buChar char="o"/>
            </a:pPr>
            <a:r>
              <a:rPr lang="nl-NL" sz="4400" dirty="0">
                <a:solidFill>
                  <a:srgbClr val="002060"/>
                </a:solidFill>
              </a:rPr>
              <a:t> </a:t>
            </a:r>
            <a:r>
              <a:rPr lang="nl-NL" sz="4400" dirty="0" smtClean="0">
                <a:solidFill>
                  <a:srgbClr val="002060"/>
                </a:solidFill>
              </a:rPr>
              <a:t>100 uur/week ondersteuningsinzet </a:t>
            </a:r>
          </a:p>
          <a:p>
            <a:pPr marL="0" indent="0">
              <a:buNone/>
            </a:pPr>
            <a:r>
              <a:rPr lang="nl-NL" sz="4400" dirty="0" smtClean="0">
                <a:solidFill>
                  <a:srgbClr val="002060"/>
                </a:solidFill>
              </a:rPr>
              <a:t>(ruim 2000 kinderen in de opvang (GO!))</a:t>
            </a:r>
          </a:p>
          <a:p>
            <a:pPr>
              <a:buFont typeface="Courier New" panose="02070309020205020404" pitchFamily="49" charset="0"/>
              <a:buChar char="o"/>
            </a:pPr>
            <a:r>
              <a:rPr lang="nl-NL" sz="4400" dirty="0">
                <a:solidFill>
                  <a:srgbClr val="002060"/>
                </a:solidFill>
              </a:rPr>
              <a:t> </a:t>
            </a:r>
            <a:r>
              <a:rPr lang="nl-NL" sz="4400" dirty="0" smtClean="0">
                <a:solidFill>
                  <a:srgbClr val="002060"/>
                </a:solidFill>
              </a:rPr>
              <a:t>79% geeft aan: doel ondersteuning behaald</a:t>
            </a:r>
          </a:p>
          <a:p>
            <a:pPr>
              <a:buFont typeface="Courier New" panose="02070309020205020404" pitchFamily="49" charset="0"/>
              <a:buChar char="o"/>
            </a:pPr>
            <a:r>
              <a:rPr lang="nl-NL" sz="4400" dirty="0">
                <a:solidFill>
                  <a:srgbClr val="002060"/>
                </a:solidFill>
              </a:rPr>
              <a:t> </a:t>
            </a:r>
            <a:r>
              <a:rPr lang="nl-NL" sz="4400" dirty="0" smtClean="0">
                <a:solidFill>
                  <a:srgbClr val="002060"/>
                </a:solidFill>
              </a:rPr>
              <a:t>Inzet door MEE, </a:t>
            </a:r>
            <a:r>
              <a:rPr lang="nl-NL" sz="4400" dirty="0" err="1" smtClean="0">
                <a:solidFill>
                  <a:srgbClr val="002060"/>
                </a:solidFill>
              </a:rPr>
              <a:t>Vitree</a:t>
            </a:r>
            <a:r>
              <a:rPr lang="nl-NL" sz="4400" dirty="0" smtClean="0">
                <a:solidFill>
                  <a:srgbClr val="002060"/>
                </a:solidFill>
              </a:rPr>
              <a:t> en Triade</a:t>
            </a:r>
          </a:p>
          <a:p>
            <a:pPr>
              <a:buFont typeface="Courier New" panose="02070309020205020404" pitchFamily="49" charset="0"/>
              <a:buChar char="o"/>
            </a:pPr>
            <a:r>
              <a:rPr lang="nl-NL" sz="4400" dirty="0">
                <a:solidFill>
                  <a:srgbClr val="002060"/>
                </a:solidFill>
              </a:rPr>
              <a:t> M</a:t>
            </a:r>
            <a:r>
              <a:rPr lang="nl-NL" sz="4400" dirty="0" smtClean="0">
                <a:solidFill>
                  <a:srgbClr val="002060"/>
                </a:solidFill>
              </a:rPr>
              <a:t>edewerkers Passende </a:t>
            </a:r>
            <a:r>
              <a:rPr lang="nl-NL" sz="4400" dirty="0">
                <a:solidFill>
                  <a:srgbClr val="002060"/>
                </a:solidFill>
              </a:rPr>
              <a:t>O</a:t>
            </a:r>
            <a:r>
              <a:rPr lang="nl-NL" sz="4400" dirty="0" smtClean="0">
                <a:solidFill>
                  <a:srgbClr val="002060"/>
                </a:solidFill>
              </a:rPr>
              <a:t>pvang zijn onderdeel van JGT-team</a:t>
            </a:r>
            <a:endParaRPr lang="nl-NL" sz="4400" dirty="0">
              <a:solidFill>
                <a:srgbClr val="002060"/>
              </a:solidFill>
            </a:endParaRPr>
          </a:p>
        </p:txBody>
      </p:sp>
    </p:spTree>
    <p:extLst>
      <p:ext uri="{BB962C8B-B14F-4D97-AF65-F5344CB8AC3E}">
        <p14:creationId xmlns:p14="http://schemas.microsoft.com/office/powerpoint/2010/main" val="368950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smtClean="0">
                <a:solidFill>
                  <a:schemeClr val="accent1">
                    <a:lumMod val="75000"/>
                  </a:schemeClr>
                </a:solidFill>
              </a:rPr>
              <a:t>Tussenstand project Passende </a:t>
            </a:r>
            <a:r>
              <a:rPr lang="nl-NL" b="1" dirty="0">
                <a:solidFill>
                  <a:schemeClr val="accent1">
                    <a:lumMod val="75000"/>
                  </a:schemeClr>
                </a:solidFill>
              </a:rPr>
              <a:t>O</a:t>
            </a:r>
            <a:r>
              <a:rPr lang="nl-NL" b="1" dirty="0" smtClean="0">
                <a:solidFill>
                  <a:schemeClr val="accent1">
                    <a:lumMod val="75000"/>
                  </a:schemeClr>
                </a:solidFill>
              </a:rPr>
              <a:t>pvang</a:t>
            </a:r>
            <a:endParaRPr lang="nl-NL" b="1" dirty="0">
              <a:solidFill>
                <a:schemeClr val="accent1">
                  <a:lumMod val="75000"/>
                </a:schemeClr>
              </a:solidFill>
            </a:endParaRPr>
          </a:p>
        </p:txBody>
      </p:sp>
      <p:sp>
        <p:nvSpPr>
          <p:cNvPr id="3" name="Tijdelijke aanduiding voor inhoud 2"/>
          <p:cNvSpPr>
            <a:spLocks noGrp="1"/>
          </p:cNvSpPr>
          <p:nvPr>
            <p:ph idx="1"/>
          </p:nvPr>
        </p:nvSpPr>
        <p:spPr>
          <a:xfrm>
            <a:off x="546100" y="1965960"/>
            <a:ext cx="11315700" cy="4193540"/>
          </a:xfrm>
        </p:spPr>
        <p:txBody>
          <a:bodyPr>
            <a:normAutofit fontScale="92500" lnSpcReduction="10000"/>
          </a:bodyPr>
          <a:lstStyle/>
          <a:p>
            <a:pPr marL="0" indent="0">
              <a:buNone/>
            </a:pPr>
            <a:endParaRPr lang="nl-NL" dirty="0"/>
          </a:p>
          <a:p>
            <a:pPr>
              <a:buFont typeface="Courier New" panose="02070309020205020404" pitchFamily="49" charset="0"/>
              <a:buChar char="o"/>
            </a:pPr>
            <a:r>
              <a:rPr lang="nl-NL" sz="3600" dirty="0" smtClean="0"/>
              <a:t> </a:t>
            </a:r>
            <a:r>
              <a:rPr lang="nl-NL" sz="3500" dirty="0" smtClean="0">
                <a:solidFill>
                  <a:srgbClr val="002060"/>
                </a:solidFill>
              </a:rPr>
              <a:t>Processen beschreven: stapsgewijs ingebed in </a:t>
            </a:r>
            <a:r>
              <a:rPr lang="nl-NL" sz="3500" dirty="0" smtClean="0">
                <a:solidFill>
                  <a:srgbClr val="002060"/>
                </a:solidFill>
              </a:rPr>
              <a:t> 	organisaties</a:t>
            </a:r>
            <a:endParaRPr lang="nl-NL" sz="3500" dirty="0" smtClean="0">
              <a:solidFill>
                <a:srgbClr val="002060"/>
              </a:solidFill>
            </a:endParaRPr>
          </a:p>
          <a:p>
            <a:pPr>
              <a:buFont typeface="Courier New" panose="02070309020205020404" pitchFamily="49" charset="0"/>
              <a:buChar char="o"/>
            </a:pPr>
            <a:r>
              <a:rPr lang="nl-NL" sz="3500" dirty="0">
                <a:solidFill>
                  <a:srgbClr val="002060"/>
                </a:solidFill>
              </a:rPr>
              <a:t> </a:t>
            </a:r>
            <a:r>
              <a:rPr lang="nl-NL" sz="3500" dirty="0" smtClean="0">
                <a:solidFill>
                  <a:srgbClr val="002060"/>
                </a:solidFill>
              </a:rPr>
              <a:t>Verbinding met JGT, JGZ en </a:t>
            </a:r>
            <a:r>
              <a:rPr lang="nl-NL" sz="3500" dirty="0">
                <a:solidFill>
                  <a:srgbClr val="002060"/>
                </a:solidFill>
              </a:rPr>
              <a:t>onderwijs: </a:t>
            </a:r>
            <a:r>
              <a:rPr lang="nl-NL" sz="3500" dirty="0" smtClean="0">
                <a:solidFill>
                  <a:srgbClr val="002060"/>
                </a:solidFill>
              </a:rPr>
              <a:t>groeiende 	samenwerking/afstemming </a:t>
            </a:r>
            <a:r>
              <a:rPr lang="nl-NL" sz="3500" dirty="0">
                <a:solidFill>
                  <a:srgbClr val="002060"/>
                </a:solidFill>
              </a:rPr>
              <a:t>rond kind</a:t>
            </a:r>
          </a:p>
          <a:p>
            <a:pPr>
              <a:buFont typeface="Courier New" panose="02070309020205020404" pitchFamily="49" charset="0"/>
              <a:buChar char="o"/>
            </a:pPr>
            <a:r>
              <a:rPr lang="nl-NL" sz="3500" dirty="0" smtClean="0">
                <a:solidFill>
                  <a:srgbClr val="002060"/>
                </a:solidFill>
              </a:rPr>
              <a:t> </a:t>
            </a:r>
            <a:r>
              <a:rPr lang="nl-NL" sz="3500" dirty="0" smtClean="0">
                <a:solidFill>
                  <a:srgbClr val="002060"/>
                </a:solidFill>
              </a:rPr>
              <a:t>Deskundigheidsbevordering: </a:t>
            </a:r>
            <a:r>
              <a:rPr lang="nl-NL" sz="3500" dirty="0" smtClean="0">
                <a:solidFill>
                  <a:srgbClr val="002060"/>
                </a:solidFill>
              </a:rPr>
              <a:t>coaching on </a:t>
            </a:r>
            <a:r>
              <a:rPr lang="nl-NL" sz="3500" dirty="0" err="1" smtClean="0">
                <a:solidFill>
                  <a:srgbClr val="002060"/>
                </a:solidFill>
              </a:rPr>
              <a:t>the</a:t>
            </a:r>
            <a:r>
              <a:rPr lang="nl-NL" sz="3500" dirty="0" smtClean="0">
                <a:solidFill>
                  <a:srgbClr val="002060"/>
                </a:solidFill>
              </a:rPr>
              <a:t> job, 	scholingsaanbod</a:t>
            </a:r>
          </a:p>
          <a:p>
            <a:pPr>
              <a:buFont typeface="Courier New" panose="02070309020205020404" pitchFamily="49" charset="0"/>
              <a:buChar char="o"/>
            </a:pPr>
            <a:r>
              <a:rPr lang="nl-NL" sz="3500" dirty="0">
                <a:solidFill>
                  <a:srgbClr val="002060"/>
                </a:solidFill>
              </a:rPr>
              <a:t> I</a:t>
            </a:r>
            <a:r>
              <a:rPr lang="nl-NL" sz="3500" dirty="0" smtClean="0">
                <a:solidFill>
                  <a:srgbClr val="002060"/>
                </a:solidFill>
              </a:rPr>
              <a:t>nzet passende opvang opgenomen in gemeentelijke 	begroting</a:t>
            </a:r>
            <a:endParaRPr lang="nl-NL" sz="3500" dirty="0" smtClean="0">
              <a:solidFill>
                <a:srgbClr val="002060"/>
              </a:solidFill>
            </a:endParaRPr>
          </a:p>
          <a:p>
            <a:pPr>
              <a:buFont typeface="Courier New" panose="02070309020205020404" pitchFamily="49" charset="0"/>
              <a:buChar char="o"/>
            </a:pPr>
            <a:r>
              <a:rPr lang="nl-NL" sz="3500" dirty="0" smtClean="0">
                <a:solidFill>
                  <a:srgbClr val="002060"/>
                </a:solidFill>
              </a:rPr>
              <a:t> Draagvlak</a:t>
            </a:r>
            <a:r>
              <a:rPr lang="nl-NL" sz="3600" dirty="0" smtClean="0"/>
              <a:t>	 </a:t>
            </a:r>
            <a:endParaRPr lang="nl-NL" sz="3600" dirty="0"/>
          </a:p>
          <a:p>
            <a:pPr lvl="5"/>
            <a:endParaRPr lang="nl-NL" dirty="0" smtClean="0"/>
          </a:p>
          <a:p>
            <a:pPr lvl="5"/>
            <a:endParaRPr lang="nl-NL" dirty="0"/>
          </a:p>
          <a:p>
            <a:pPr lvl="5"/>
            <a:endParaRPr lang="nl-NL" dirty="0" smtClean="0"/>
          </a:p>
          <a:p>
            <a:pPr lvl="5"/>
            <a:endParaRPr lang="nl-NL" dirty="0"/>
          </a:p>
          <a:p>
            <a:pPr marL="871400" lvl="5" indent="0">
              <a:buNone/>
            </a:pPr>
            <a:endParaRPr lang="nl-NL" dirty="0" smtClean="0"/>
          </a:p>
          <a:p>
            <a:endParaRPr lang="nl-NL" dirty="0"/>
          </a:p>
        </p:txBody>
      </p:sp>
    </p:spTree>
    <p:extLst>
      <p:ext uri="{BB962C8B-B14F-4D97-AF65-F5344CB8AC3E}">
        <p14:creationId xmlns:p14="http://schemas.microsoft.com/office/powerpoint/2010/main" val="2975299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5400" b="1" dirty="0" smtClean="0">
                <a:solidFill>
                  <a:srgbClr val="0070C0"/>
                </a:solidFill>
              </a:rPr>
              <a:t>En nu de laatste horde…</a:t>
            </a:r>
            <a:endParaRPr lang="nl-NL" sz="5400" b="1" dirty="0">
              <a:solidFill>
                <a:srgbClr val="0070C0"/>
              </a:solidFill>
            </a:endParaRPr>
          </a:p>
        </p:txBody>
      </p:sp>
      <p:sp>
        <p:nvSpPr>
          <p:cNvPr id="3" name="Tijdelijke aanduiding voor inhoud 2"/>
          <p:cNvSpPr>
            <a:spLocks noGrp="1"/>
          </p:cNvSpPr>
          <p:nvPr>
            <p:ph idx="1"/>
          </p:nvPr>
        </p:nvSpPr>
        <p:spPr/>
        <p:txBody>
          <a:bodyPr>
            <a:normAutofit/>
          </a:bodyPr>
          <a:lstStyle/>
          <a:p>
            <a:pPr marL="0" lvl="0" indent="0">
              <a:buNone/>
            </a:pPr>
            <a:r>
              <a:rPr lang="nl-NL" sz="2400" i="1" dirty="0" smtClean="0">
                <a:solidFill>
                  <a:srgbClr val="002060"/>
                </a:solidFill>
              </a:rPr>
              <a:t>Op weg naar de finish (maart 2018) = Borging:</a:t>
            </a:r>
          </a:p>
          <a:p>
            <a:pPr marL="0" lvl="0" indent="0">
              <a:buNone/>
            </a:pPr>
            <a:endParaRPr lang="nl-NL" dirty="0"/>
          </a:p>
          <a:p>
            <a:pPr lvl="0"/>
            <a:endParaRPr lang="nl-NL" dirty="0" smtClean="0"/>
          </a:p>
          <a:p>
            <a:pPr algn="ctr"/>
            <a:r>
              <a:rPr lang="nl-NL" sz="4000" dirty="0" smtClean="0">
                <a:ln w="0"/>
                <a:solidFill>
                  <a:schemeClr val="tx1"/>
                </a:solidFill>
                <a:effectLst>
                  <a:outerShdw blurRad="38100" dist="19050" dir="2700000" algn="tl" rotWithShape="0">
                    <a:schemeClr val="dk1">
                      <a:alpha val="40000"/>
                    </a:schemeClr>
                  </a:outerShdw>
                </a:effectLst>
              </a:rPr>
              <a:t>Aandachtspunten vanuit onderwijs????</a:t>
            </a:r>
            <a:endParaRPr lang="nl-NL" sz="4000" dirty="0">
              <a:ln w="0"/>
              <a:solidFill>
                <a:schemeClr val="tx1"/>
              </a:solidFill>
              <a:effectLst>
                <a:outerShdw blurRad="38100" dist="19050" dir="2700000" algn="tl" rotWithShape="0">
                  <a:schemeClr val="dk1">
                    <a:alpha val="40000"/>
                  </a:schemeClr>
                </a:outerShdw>
              </a:effectLst>
            </a:endParaRPr>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2900" y="747395"/>
            <a:ext cx="3594100" cy="2156460"/>
          </a:xfrm>
          <a:prstGeom prst="rect">
            <a:avLst/>
          </a:prstGeom>
        </p:spPr>
      </p:pic>
    </p:spTree>
    <p:extLst>
      <p:ext uri="{BB962C8B-B14F-4D97-AF65-F5344CB8AC3E}">
        <p14:creationId xmlns:p14="http://schemas.microsoft.com/office/powerpoint/2010/main" val="846420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rugblik">
  <a:themeElements>
    <a:clrScheme name="Terugblik">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Terugbli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ugbli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TotalTime>
  <Words>260</Words>
  <Application>Microsoft Office PowerPoint</Application>
  <PresentationFormat>Breedbeeld</PresentationFormat>
  <Paragraphs>39</Paragraphs>
  <Slides>6</Slides>
  <Notes>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Calibri</vt:lpstr>
      <vt:lpstr>Calibri Light</vt:lpstr>
      <vt:lpstr>Courier New</vt:lpstr>
      <vt:lpstr>Terugblik</vt:lpstr>
      <vt:lpstr>PowerPoint-presentatie</vt:lpstr>
      <vt:lpstr>Tussenstand project Passende Opvang</vt:lpstr>
      <vt:lpstr>PowerPoint-presentatie</vt:lpstr>
      <vt:lpstr>Tussenstand project Passende Opvang</vt:lpstr>
      <vt:lpstr>Tussenstand project Passende Opvang</vt:lpstr>
      <vt:lpstr>En nu de laatste horde…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Simone den Hollander</dc:creator>
  <cp:lastModifiedBy>Simone den Hollander</cp:lastModifiedBy>
  <cp:revision>35</cp:revision>
  <cp:lastPrinted>2017-09-29T11:22:31Z</cp:lastPrinted>
  <dcterms:created xsi:type="dcterms:W3CDTF">2017-09-22T08:25:53Z</dcterms:created>
  <dcterms:modified xsi:type="dcterms:W3CDTF">2017-11-10T13:05:44Z</dcterms:modified>
</cp:coreProperties>
</file>